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49" r:id="rId2"/>
    <p:sldId id="331" r:id="rId3"/>
    <p:sldId id="334" r:id="rId4"/>
    <p:sldId id="350" r:id="rId5"/>
    <p:sldId id="351" r:id="rId6"/>
    <p:sldId id="352" r:id="rId7"/>
    <p:sldId id="336" r:id="rId8"/>
    <p:sldId id="344" r:id="rId9"/>
    <p:sldId id="345" r:id="rId10"/>
    <p:sldId id="346" r:id="rId11"/>
    <p:sldId id="347" r:id="rId12"/>
    <p:sldId id="348" r:id="rId13"/>
    <p:sldId id="353" r:id="rId14"/>
    <p:sldId id="343" r:id="rId15"/>
    <p:sldId id="337" r:id="rId16"/>
    <p:sldId id="339" r:id="rId17"/>
    <p:sldId id="340" r:id="rId18"/>
    <p:sldId id="356" r:id="rId19"/>
    <p:sldId id="355" r:id="rId20"/>
    <p:sldId id="354" r:id="rId21"/>
    <p:sldId id="338" r:id="rId22"/>
    <p:sldId id="341" r:id="rId23"/>
    <p:sldId id="357" r:id="rId24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4" autoAdjust="0"/>
    <p:restoredTop sz="94658"/>
  </p:normalViewPr>
  <p:slideViewPr>
    <p:cSldViewPr>
      <p:cViewPr varScale="1">
        <p:scale>
          <a:sx n="70" d="100"/>
          <a:sy n="70" d="100"/>
        </p:scale>
        <p:origin x="180" y="52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mjin1212/Root-final-project-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C987F-6BC6-4B4F-6BA7-543B8D8C9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4D92B7C-DA7E-7DA9-9F90-3608776E4537}"/>
              </a:ext>
            </a:extLst>
          </p:cNvPr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95251EF-A623-CD23-AF2E-486B8CE66758}"/>
              </a:ext>
            </a:extLst>
          </p:cNvPr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계획서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zh-CN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：</a:t>
            </a:r>
            <a:r>
              <a:rPr lang="ko-KR" altLang="en-US" sz="3600" dirty="0">
                <a:solidFill>
                  <a:schemeClr val="bg1"/>
                </a:solidFill>
              </a:rPr>
              <a:t>어르신 안심 지킴이</a:t>
            </a:r>
            <a:endParaRPr sz="3600" i="1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FCD2453-6230-15CE-1787-5275C5BCF25D}"/>
              </a:ext>
            </a:extLst>
          </p:cNvPr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2022106058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:YANG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JINCHEN</a:t>
            </a:r>
            <a:endParaRPr sz="2400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18C96B-460C-B6B9-29E1-664B3E681EF4}"/>
              </a:ext>
            </a:extLst>
          </p:cNvPr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389CF6B-24EC-9241-B83F-A6BBB6595064}"/>
              </a:ext>
            </a:extLst>
          </p:cNvPr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4B8E2DB-D7E1-A7F0-A2E1-5CE2205346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70275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사용자가 로그인할 때 태그를 통해 신원을 인증합니다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4287" y="1143000"/>
            <a:ext cx="4309110" cy="167640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r>
              <a:rPr lang="ko-KR" altLang="en-US" sz="800" dirty="0">
                <a:solidFill>
                  <a:schemeClr val="tx1"/>
                </a:solidFill>
              </a:rPr>
              <a:t>이 페이지는 이미지 블로그 생성 및 관리를 지원하는 사용자 인터페이스입니다</a:t>
            </a:r>
            <a:r>
              <a:rPr lang="en-US" altLang="ko-KR" sz="8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800" b="1" dirty="0">
                <a:solidFill>
                  <a:schemeClr val="tx1"/>
                </a:solidFill>
              </a:rPr>
              <a:t>업로드 및 태그 추가 기능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사용자는 이미지를 업로드하고 맞춤 태그를 추가할 수 있습니다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800" b="1" dirty="0">
                <a:solidFill>
                  <a:schemeClr val="tx1"/>
                </a:solidFill>
              </a:rPr>
              <a:t>로그 기록 및 보기 기능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 err="1">
                <a:solidFill>
                  <a:schemeClr val="tx1"/>
                </a:solidFill>
              </a:rPr>
              <a:t>업로드된</a:t>
            </a:r>
            <a:r>
              <a:rPr lang="ko-KR" altLang="en-US" sz="800" dirty="0">
                <a:solidFill>
                  <a:schemeClr val="tx1"/>
                </a:solidFill>
              </a:rPr>
              <a:t> 이미지의 날짜와 시간을 기록하며 미리보기를 제공합니다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800" b="1" dirty="0">
                <a:solidFill>
                  <a:schemeClr val="tx1"/>
                </a:solidFill>
              </a:rPr>
              <a:t>로그 필터링 기능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사용자는 날짜 범위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이미지 태그 등을 기준으로 로그를 필터링할 수 있습니다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800" b="1" dirty="0">
                <a:solidFill>
                  <a:schemeClr val="tx1"/>
                </a:solidFill>
              </a:rPr>
              <a:t>확장 기능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로그를 페이지별로 나눠 확인하고 태그를 수정하는 기능을 제공하여 이미지 로그를 효율적으로 관리할 수 있습니다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51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000" dirty="0">
                <a:solidFill>
                  <a:schemeClr val="tx1"/>
                </a:solidFill>
              </a:rPr>
              <a:t>HTTP Restful API</a:t>
            </a:r>
            <a:r>
              <a:rPr lang="ko-KR" altLang="en-US" sz="1000" dirty="0">
                <a:solidFill>
                  <a:schemeClr val="tx1"/>
                </a:solidFill>
              </a:rPr>
              <a:t>를 통해 콘텐츠 </a:t>
            </a:r>
            <a:r>
              <a:rPr lang="ko-KR" altLang="en-US" sz="2800" dirty="0"/>
              <a:t>게시 인터페이스를 제공합니다</a:t>
            </a:r>
            <a:r>
              <a:rPr lang="en-US" altLang="ko-KR" sz="2800" dirty="0"/>
              <a:t>.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528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 </a:t>
            </a:r>
            <a:r>
              <a:rPr lang="ko-KR" altLang="en-US" sz="2800" dirty="0"/>
              <a:t>참고 </a:t>
            </a:r>
            <a:r>
              <a:rPr lang="ko-KR" altLang="en-US" sz="1600" dirty="0" err="1">
                <a:solidFill>
                  <a:schemeClr val="tx1"/>
                </a:solidFill>
              </a:rPr>
              <a:t>참고</a:t>
            </a:r>
            <a:r>
              <a:rPr lang="en-US" altLang="ko-KR" sz="1600" dirty="0">
                <a:solidFill>
                  <a:schemeClr val="tx1"/>
                </a:solidFill>
              </a:rPr>
              <a:t>2.2</a:t>
            </a:r>
            <a:endParaRPr lang="en-US" altLang="ko-KR" sz="1600" kern="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E56B6B-F2EE-B964-45F4-BCD680F4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47170"/>
          <a:stretch/>
        </p:blipFill>
        <p:spPr>
          <a:xfrm>
            <a:off x="420526" y="1845756"/>
            <a:ext cx="4532474" cy="158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C76FBD54-2E7A-6B25-0A3F-36BAC9D17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9" b="23407"/>
          <a:stretch/>
        </p:blipFill>
        <p:spPr>
          <a:xfrm>
            <a:off x="5104287" y="2663291"/>
            <a:ext cx="2472885" cy="13874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D5DF41-9896-FB50-7D4A-184FB3A5D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655572"/>
            <a:ext cx="2979344" cy="200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DB36E81-F0BA-17C3-D6C7-F78E684B7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759" y="4593128"/>
            <a:ext cx="3368041" cy="2263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30319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이 페이지는 카메라 미리보기 기능을 보여주며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화면 속의 목표 객체 상태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예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객체의 종류 및 위치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를 실시간으로 감지하고 표시합니다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주요 기능은 다음과 같습니다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200" b="1" dirty="0">
                <a:solidFill>
                  <a:schemeClr val="tx1"/>
                </a:solidFill>
              </a:rPr>
              <a:t>실시간 객체 감지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카메라 화면을 캡처하고 감지된 객체를 표시합니다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200" b="1" dirty="0">
                <a:solidFill>
                  <a:schemeClr val="tx1"/>
                </a:solidFill>
              </a:rPr>
              <a:t>상태 표시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감지된 객체의 마지막 상태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예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객체 종류</a:t>
            </a:r>
            <a:r>
              <a:rPr lang="en-US" altLang="ko-KR" sz="1200" dirty="0">
                <a:solidFill>
                  <a:schemeClr val="tx1"/>
                </a:solidFill>
              </a:rPr>
              <a:t>: "</a:t>
            </a:r>
            <a:r>
              <a:rPr lang="en-US" altLang="ko-KR" sz="1200" dirty="0" err="1">
                <a:solidFill>
                  <a:schemeClr val="tx1"/>
                </a:solidFill>
              </a:rPr>
              <a:t>personsurfboard</a:t>
            </a:r>
            <a:r>
              <a:rPr lang="en-US" altLang="ko-KR" sz="1200" dirty="0">
                <a:solidFill>
                  <a:schemeClr val="tx1"/>
                </a:solidFill>
              </a:rPr>
              <a:t>")</a:t>
            </a:r>
            <a:r>
              <a:rPr lang="ko-KR" altLang="en-US" sz="1200" dirty="0">
                <a:solidFill>
                  <a:schemeClr val="tx1"/>
                </a:solidFill>
              </a:rPr>
              <a:t>를 실시간으로 보여줍니다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200" b="1" dirty="0">
                <a:solidFill>
                  <a:schemeClr val="tx1"/>
                </a:solidFill>
              </a:rPr>
              <a:t>이미지 미리보기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실행 상태에서의 감지 화면을 직관적으로 </a:t>
            </a:r>
            <a:r>
              <a:rPr lang="ko-KR" altLang="en-US" sz="1200" dirty="0" err="1">
                <a:solidFill>
                  <a:schemeClr val="tx1"/>
                </a:solidFill>
              </a:rPr>
              <a:t>피드백합니다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94384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800" dirty="0">
                <a:solidFill>
                  <a:schemeClr val="tx1"/>
                </a:solidFill>
                <a:latin typeface="+mn-ea"/>
                <a:cs typeface="Gulim"/>
              </a:rPr>
              <a:t>Log out and register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890941-ED35-2DBF-0024-3C2127D8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0990"/>
            <a:ext cx="4523586" cy="304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0A425C-B20F-30C1-976F-DBC1F8C9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10" y="2045288"/>
            <a:ext cx="3962400" cy="266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C76943-36D4-D935-FC56-AB83454E2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09" y="3733800"/>
            <a:ext cx="3962401" cy="2663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1053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endParaRPr lang="ko-KR" altLang="en-US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클라이언트 인터페이스에 이미지 목록을 표시합니다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51067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solidFill>
                  <a:schemeClr val="tx1"/>
                </a:solidFill>
              </a:rPr>
              <a:t>클라이언트 </a:t>
            </a:r>
            <a:r>
              <a:rPr lang="en-US" altLang="ko-KR" sz="1400" dirty="0" err="1">
                <a:solidFill>
                  <a:schemeClr val="tx1"/>
                </a:solidFill>
              </a:rPr>
              <a:t>Filt</a:t>
            </a:r>
            <a:r>
              <a:rPr lang="en-US" altLang="ko-KR" sz="1400" dirty="0">
                <a:solidFill>
                  <a:schemeClr val="tx1"/>
                </a:solidFill>
              </a:rPr>
              <a:t> by time and </a:t>
            </a:r>
            <a:r>
              <a:rPr lang="en-US" altLang="ko-KR" sz="1400" dirty="0" err="1">
                <a:solidFill>
                  <a:schemeClr val="tx1"/>
                </a:solidFill>
              </a:rPr>
              <a:t>filt</a:t>
            </a:r>
            <a:r>
              <a:rPr lang="en-US" altLang="ko-KR" sz="1400" dirty="0">
                <a:solidFill>
                  <a:schemeClr val="tx1"/>
                </a:solidFill>
              </a:rPr>
              <a:t> by stage</a:t>
            </a:r>
            <a:endParaRPr lang="ko-KR" altLang="en-US" sz="1400" dirty="0">
              <a:solidFill>
                <a:schemeClr val="tx1"/>
              </a:solidFill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23416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1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이미지 동기화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2.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이미지 업로드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3.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노인의 현재 상태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4.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낙상 시 상태를 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'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낙상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'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으로 변경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5.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이상 상태 발생 시간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6.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기록 조회 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(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날짜와 태그를 통해 검색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)7.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태그 추가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삭제 또는 변경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8.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이미지 삭제 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(</a:t>
            </a:r>
            <a:r>
              <a:rPr lang="ko-KR" altLang="en-US" sz="900" kern="0" dirty="0">
                <a:solidFill>
                  <a:schemeClr val="tx1"/>
                </a:solidFill>
                <a:latin typeface="+mn-ea"/>
                <a:cs typeface="Gulim"/>
              </a:rPr>
              <a:t>길게 누르기</a:t>
            </a:r>
            <a:r>
              <a:rPr lang="en-US" altLang="ko-KR" sz="900" kern="0" dirty="0">
                <a:solidFill>
                  <a:schemeClr val="tx1"/>
                </a:solidFill>
                <a:latin typeface="+mn-ea"/>
                <a:cs typeface="Gulim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8386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Sign </a:t>
            </a:r>
            <a:r>
              <a:rPr lang="en-US" altLang="ko-KR" sz="1200" dirty="0" err="1">
                <a:solidFill>
                  <a:schemeClr val="tx1"/>
                </a:solidFill>
              </a:rPr>
              <a:t>up,log</a:t>
            </a:r>
            <a:r>
              <a:rPr lang="en-US" altLang="ko-KR" sz="1200" dirty="0">
                <a:solidFill>
                  <a:schemeClr val="tx1"/>
                </a:solidFill>
              </a:rPr>
              <a:t> in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A26F4E-5FA0-3773-15FC-22F37AFD7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12" y="1713834"/>
            <a:ext cx="3954588" cy="22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3AD0B8-5A14-915E-D028-2523EA05D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324" y="1909221"/>
            <a:ext cx="1504264" cy="25553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6DEB81-FD7D-013F-0DC4-F8BA5D339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18" y="1909221"/>
            <a:ext cx="1134973" cy="20067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C4757E-CBC6-8442-0DB7-456748892F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409"/>
          <a:stretch/>
        </p:blipFill>
        <p:spPr>
          <a:xfrm>
            <a:off x="4952999" y="1788759"/>
            <a:ext cx="1330261" cy="212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59F022E-A89D-B041-E9EA-72FED3C27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176" y="4487881"/>
            <a:ext cx="1140705" cy="22014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5F82186-2A42-5EAB-DDEE-A47712ECA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199" y="4490602"/>
            <a:ext cx="1245292" cy="22349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7DF350-40AE-836C-6499-8A47D809B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89" y="4925131"/>
            <a:ext cx="2775614" cy="1579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2E701-673E-884B-7E2D-395D7C400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B97DA8-43AF-2664-CB4A-6744428C8C2B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C7A11B5-BE13-A9E8-85C9-D29CDA3275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FD2C8FC-6953-0324-B2A3-DB458219187B}"/>
              </a:ext>
            </a:extLst>
          </p:cNvPr>
          <p:cNvSpPr txBox="1"/>
          <p:nvPr/>
        </p:nvSpPr>
        <p:spPr>
          <a:xfrm>
            <a:off x="574040" y="1143000"/>
            <a:ext cx="8080375" cy="2655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800" dirty="0">
                <a:solidFill>
                  <a:schemeClr val="tx2"/>
                </a:solidFill>
              </a:rPr>
              <a:t>Server System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900" dirty="0">
                <a:solidFill>
                  <a:schemeClr val="tx2"/>
                </a:solidFill>
              </a:rPr>
              <a:t>이미지 업로드</a:t>
            </a:r>
            <a:r>
              <a:rPr lang="en-US" altLang="ko-KR" sz="900" dirty="0">
                <a:solidFill>
                  <a:schemeClr val="tx2"/>
                </a:solidFill>
              </a:rPr>
              <a:t>:</a:t>
            </a:r>
            <a:r>
              <a:rPr lang="ko-KR" altLang="en-US" sz="900" dirty="0">
                <a:solidFill>
                  <a:schemeClr val="tx2"/>
                </a:solidFill>
              </a:rPr>
              <a:t>상단 입력창에서 이미지를 선택하고 태그를 입력한 뒤 </a:t>
            </a:r>
            <a:r>
              <a:rPr lang="en-US" altLang="ko-KR" sz="900" dirty="0">
                <a:solidFill>
                  <a:schemeClr val="tx2"/>
                </a:solidFill>
              </a:rPr>
              <a:t>'submit' </a:t>
            </a:r>
            <a:r>
              <a:rPr lang="ko-KR" altLang="en-US" sz="900" dirty="0">
                <a:solidFill>
                  <a:schemeClr val="tx2"/>
                </a:solidFill>
              </a:rPr>
              <a:t>버튼을 클릭하여 이미지를 업로드할 수 있습니다</a:t>
            </a:r>
            <a:r>
              <a:rPr lang="en-US" altLang="ko-KR" sz="9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900" dirty="0">
                <a:solidFill>
                  <a:schemeClr val="tx2"/>
                </a:solidFill>
              </a:rPr>
              <a:t>날짜 및 태그로 검색</a:t>
            </a:r>
            <a:r>
              <a:rPr lang="en-US" altLang="ko-KR" sz="900" dirty="0">
                <a:solidFill>
                  <a:schemeClr val="tx2"/>
                </a:solidFill>
              </a:rPr>
              <a:t>:</a:t>
            </a:r>
            <a:r>
              <a:rPr lang="ko-KR" altLang="en-US" sz="900" dirty="0">
                <a:solidFill>
                  <a:schemeClr val="tx2"/>
                </a:solidFill>
              </a:rPr>
              <a:t>사용자는 특정 날짜 범위</a:t>
            </a:r>
            <a:r>
              <a:rPr lang="en-US" altLang="ko-KR" sz="900" dirty="0">
                <a:solidFill>
                  <a:schemeClr val="tx2"/>
                </a:solidFill>
              </a:rPr>
              <a:t>(Start date ~ End date)</a:t>
            </a:r>
            <a:r>
              <a:rPr lang="ko-KR" altLang="en-US" sz="900" dirty="0">
                <a:solidFill>
                  <a:schemeClr val="tx2"/>
                </a:solidFill>
              </a:rPr>
              <a:t>와 태그를 입력하여 </a:t>
            </a:r>
            <a:r>
              <a:rPr lang="ko-KR" altLang="en-US" sz="900" dirty="0" err="1">
                <a:solidFill>
                  <a:schemeClr val="tx2"/>
                </a:solidFill>
              </a:rPr>
              <a:t>업로드된</a:t>
            </a:r>
            <a:r>
              <a:rPr lang="ko-KR" altLang="en-US" sz="900" dirty="0">
                <a:solidFill>
                  <a:schemeClr val="tx2"/>
                </a:solidFill>
              </a:rPr>
              <a:t> 이미지를 검색할 수 있습니다</a:t>
            </a:r>
            <a:r>
              <a:rPr lang="en-US" altLang="ko-KR" sz="9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900" dirty="0">
                <a:solidFill>
                  <a:schemeClr val="tx2"/>
                </a:solidFill>
              </a:rPr>
              <a:t>이미지 미리보기</a:t>
            </a:r>
            <a:r>
              <a:rPr lang="en-US" altLang="ko-KR" sz="900" dirty="0">
                <a:solidFill>
                  <a:schemeClr val="tx2"/>
                </a:solidFill>
              </a:rPr>
              <a:t>:</a:t>
            </a:r>
            <a:r>
              <a:rPr lang="ko-KR" altLang="en-US" sz="900" dirty="0" err="1">
                <a:solidFill>
                  <a:schemeClr val="tx2"/>
                </a:solidFill>
              </a:rPr>
              <a:t>업로드된</a:t>
            </a:r>
            <a:r>
              <a:rPr lang="ko-KR" altLang="en-US" sz="900" dirty="0">
                <a:solidFill>
                  <a:schemeClr val="tx2"/>
                </a:solidFill>
              </a:rPr>
              <a:t> 이미지는 목록 형식으로 표시되며</a:t>
            </a:r>
            <a:r>
              <a:rPr lang="en-US" altLang="ko-KR" sz="900" dirty="0">
                <a:solidFill>
                  <a:schemeClr val="tx2"/>
                </a:solidFill>
              </a:rPr>
              <a:t>, </a:t>
            </a:r>
            <a:r>
              <a:rPr lang="ko-KR" altLang="en-US" sz="900" dirty="0">
                <a:solidFill>
                  <a:schemeClr val="tx2"/>
                </a:solidFill>
              </a:rPr>
              <a:t>이미지의 썸네일과 함께 관련 정보를 제공합니다</a:t>
            </a:r>
            <a:r>
              <a:rPr lang="en-US" altLang="ko-KR" sz="9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900" dirty="0">
                <a:solidFill>
                  <a:schemeClr val="tx2"/>
                </a:solidFill>
              </a:rPr>
              <a:t>태그 관리</a:t>
            </a:r>
            <a:r>
              <a:rPr lang="en-US" altLang="ko-KR" sz="900" dirty="0">
                <a:solidFill>
                  <a:schemeClr val="tx2"/>
                </a:solidFill>
              </a:rPr>
              <a:t>:</a:t>
            </a:r>
            <a:r>
              <a:rPr lang="ko-KR" altLang="en-US" sz="900" dirty="0">
                <a:solidFill>
                  <a:schemeClr val="tx2"/>
                </a:solidFill>
              </a:rPr>
              <a:t>각 이미지에 태그를 추가하거나 수정할 수 있는 기능을 지원합니다</a:t>
            </a:r>
            <a:r>
              <a:rPr lang="en-US" altLang="ko-KR" sz="900" dirty="0">
                <a:solidFill>
                  <a:schemeClr val="tx2"/>
                </a:solidFill>
              </a:rPr>
              <a:t>. 'New Tag' </a:t>
            </a:r>
            <a:r>
              <a:rPr lang="ko-KR" altLang="en-US" sz="900" dirty="0">
                <a:solidFill>
                  <a:schemeClr val="tx2"/>
                </a:solidFill>
              </a:rPr>
              <a:t>버튼을 클릭하여 새로운 태그를 추가합니다</a:t>
            </a:r>
            <a:r>
              <a:rPr lang="en-US" altLang="ko-KR" sz="9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900" dirty="0">
                <a:solidFill>
                  <a:schemeClr val="tx2"/>
                </a:solidFill>
              </a:rPr>
              <a:t>페이지 네비게이션</a:t>
            </a:r>
            <a:r>
              <a:rPr lang="en-US" altLang="ko-KR" sz="900" dirty="0">
                <a:solidFill>
                  <a:schemeClr val="tx2"/>
                </a:solidFill>
              </a:rPr>
              <a:t>:</a:t>
            </a:r>
            <a:r>
              <a:rPr lang="ko-KR" altLang="en-US" sz="900" dirty="0">
                <a:solidFill>
                  <a:schemeClr val="tx2"/>
                </a:solidFill>
              </a:rPr>
              <a:t>페이지 하단에서 목록을 페이지별로 이동하며 이미지를 관리할 수 있습니다</a:t>
            </a:r>
            <a:r>
              <a:rPr lang="en-US" altLang="ko-KR" sz="9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900" dirty="0">
                <a:solidFill>
                  <a:schemeClr val="tx2"/>
                </a:solidFill>
              </a:rPr>
              <a:t>실시간 카메라 미리보기</a:t>
            </a:r>
            <a:r>
              <a:rPr lang="en-US" altLang="ko-KR" sz="900" dirty="0">
                <a:solidFill>
                  <a:schemeClr val="tx2"/>
                </a:solidFill>
              </a:rPr>
              <a:t>:</a:t>
            </a:r>
            <a:r>
              <a:rPr lang="ko-KR" altLang="en-US" sz="900" dirty="0">
                <a:solidFill>
                  <a:schemeClr val="tx2"/>
                </a:solidFill>
              </a:rPr>
              <a:t>카메라를 통해 실시간으로 촬영된 화면을 표시하며</a:t>
            </a:r>
            <a:r>
              <a:rPr lang="en-US" altLang="ko-KR" sz="900" dirty="0">
                <a:solidFill>
                  <a:schemeClr val="tx2"/>
                </a:solidFill>
              </a:rPr>
              <a:t>, </a:t>
            </a:r>
            <a:r>
              <a:rPr lang="ko-KR" altLang="en-US" sz="900" dirty="0">
                <a:solidFill>
                  <a:schemeClr val="tx2"/>
                </a:solidFill>
              </a:rPr>
              <a:t>화면에서 감지된 객체를 표시합니다</a:t>
            </a:r>
            <a:r>
              <a:rPr lang="en-US" altLang="ko-KR" sz="9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dirty="0">
              <a:latin typeface="+mn-ea"/>
              <a:cs typeface="Gulim"/>
            </a:endParaRPr>
          </a:p>
        </p:txBody>
      </p:sp>
      <p:pic>
        <p:nvPicPr>
          <p:cNvPr id="6" name="图片 5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5D28D414-3722-A235-27A1-387033B0E9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30730"/>
          <a:stretch/>
        </p:blipFill>
        <p:spPr>
          <a:xfrm>
            <a:off x="109069" y="3380032"/>
            <a:ext cx="5610089" cy="3239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25E973-3F1A-A48B-F1E5-691E6C1D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251"/>
          <a:stretch/>
        </p:blipFill>
        <p:spPr>
          <a:xfrm>
            <a:off x="5386702" y="3410919"/>
            <a:ext cx="3200400" cy="3040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77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43000"/>
            <a:ext cx="8080375" cy="19781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800" dirty="0">
                <a:solidFill>
                  <a:schemeClr val="tx2"/>
                </a:solidFill>
              </a:rPr>
              <a:t>Client System</a:t>
            </a:r>
          </a:p>
          <a:p>
            <a:pPr>
              <a:buFont typeface="+mj-lt"/>
              <a:buAutoNum type="arabicPeriod"/>
            </a:pPr>
            <a:r>
              <a:rPr lang="ko-KR" altLang="en-US" sz="1000" b="1" dirty="0"/>
              <a:t>이미지 동기화</a:t>
            </a:r>
            <a:r>
              <a:rPr lang="en-US" altLang="ko-KR" sz="1000" dirty="0"/>
              <a:t>: </a:t>
            </a:r>
            <a:r>
              <a:rPr lang="ko-KR" altLang="en-US" sz="1000" dirty="0"/>
              <a:t>서버와 클라이언트 간 이미지를 실시간으로 동기화하여 최신 상태를 유지합니다</a:t>
            </a:r>
            <a:r>
              <a:rPr lang="en-US" altLang="ko-KR" sz="10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000" b="1" dirty="0"/>
              <a:t>이미지 업로드</a:t>
            </a:r>
            <a:r>
              <a:rPr lang="en-US" altLang="ko-KR" sz="1000" dirty="0"/>
              <a:t>: </a:t>
            </a:r>
            <a:r>
              <a:rPr lang="ko-KR" altLang="en-US" sz="1000" dirty="0"/>
              <a:t>사용자가 선택한 이미지를 서버에 업로드하여 데이터베이스에 저장합니다</a:t>
            </a:r>
            <a:r>
              <a:rPr lang="en-US" altLang="ko-KR" sz="10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000" b="1" dirty="0"/>
              <a:t>노인의 현재 상태</a:t>
            </a:r>
            <a:r>
              <a:rPr lang="en-US" altLang="ko-KR" sz="1000" dirty="0"/>
              <a:t>: </a:t>
            </a:r>
            <a:r>
              <a:rPr lang="ko-KR" altLang="en-US" sz="1000" dirty="0"/>
              <a:t>시스템이 실시간으로 노인의 상태를 감지하고 화면에 표시합니다</a:t>
            </a:r>
            <a:r>
              <a:rPr lang="en-US" altLang="ko-KR" sz="10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000" b="1" dirty="0"/>
              <a:t>낙상 시 상태를 </a:t>
            </a:r>
            <a:r>
              <a:rPr lang="en-US" altLang="ko-KR" sz="1000" b="1" dirty="0"/>
              <a:t>'</a:t>
            </a:r>
            <a:r>
              <a:rPr lang="ko-KR" altLang="en-US" sz="1000" b="1" dirty="0"/>
              <a:t>낙상</a:t>
            </a:r>
            <a:r>
              <a:rPr lang="en-US" altLang="ko-KR" sz="1000" b="1" dirty="0"/>
              <a:t>'</a:t>
            </a:r>
            <a:r>
              <a:rPr lang="ko-KR" altLang="en-US" sz="1000" b="1" dirty="0"/>
              <a:t>으로 변경</a:t>
            </a:r>
            <a:r>
              <a:rPr lang="en-US" altLang="ko-KR" sz="1000" dirty="0"/>
              <a:t>: </a:t>
            </a:r>
            <a:r>
              <a:rPr lang="ko-KR" altLang="en-US" sz="1000" dirty="0"/>
              <a:t>노인이 넘어졌을 때 시스템이 이를 감지하여 상태를 </a:t>
            </a:r>
            <a:r>
              <a:rPr lang="en-US" altLang="ko-KR" sz="1000" dirty="0"/>
              <a:t>'</a:t>
            </a:r>
            <a:r>
              <a:rPr lang="ko-KR" altLang="en-US" sz="1000" dirty="0"/>
              <a:t>낙상</a:t>
            </a:r>
            <a:r>
              <a:rPr lang="en-US" altLang="ko-KR" sz="1000" dirty="0"/>
              <a:t>'</a:t>
            </a:r>
            <a:r>
              <a:rPr lang="ko-KR" altLang="en-US" sz="1000" dirty="0"/>
              <a:t>으로 자동 변경합니다</a:t>
            </a:r>
            <a:r>
              <a:rPr lang="en-US" altLang="ko-KR" sz="10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000" b="1" dirty="0"/>
              <a:t>이상 상태 발생 시간</a:t>
            </a:r>
            <a:r>
              <a:rPr lang="en-US" altLang="ko-KR" sz="1000" dirty="0"/>
              <a:t>: </a:t>
            </a:r>
            <a:r>
              <a:rPr lang="ko-KR" altLang="en-US" sz="1000" dirty="0"/>
              <a:t>비정상적인 상태가 감지되면 그 발생 시간을 기록합니다</a:t>
            </a:r>
            <a:r>
              <a:rPr lang="en-US" altLang="ko-KR" sz="10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000" b="1" dirty="0"/>
              <a:t>기록 조회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날짜와 태그를 통해 검색</a:t>
            </a:r>
            <a:r>
              <a:rPr lang="en-US" altLang="ko-KR" sz="1000" b="1" dirty="0"/>
              <a:t>)</a:t>
            </a:r>
            <a:r>
              <a:rPr lang="en-US" altLang="ko-KR" sz="1000" dirty="0"/>
              <a:t>: </a:t>
            </a:r>
            <a:r>
              <a:rPr lang="ko-KR" altLang="en-US" sz="1000" dirty="0"/>
              <a:t>사용자가 날짜와 태그를 기준으로 과거 기록을 빠르게 조회할 수 있습니다</a:t>
            </a:r>
            <a:r>
              <a:rPr lang="en-US" altLang="ko-KR" sz="10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000" b="1" dirty="0"/>
              <a:t>태그 추가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삭제 또는 변경</a:t>
            </a:r>
            <a:r>
              <a:rPr lang="en-US" altLang="ko-KR" sz="1000" dirty="0"/>
              <a:t>: </a:t>
            </a:r>
            <a:r>
              <a:rPr lang="ko-KR" altLang="en-US" sz="1000" dirty="0"/>
              <a:t>이미지에 태그를 추가하거나 불필요한 태그를 삭제하며</a:t>
            </a:r>
            <a:r>
              <a:rPr lang="en-US" altLang="ko-KR" sz="1000" dirty="0"/>
              <a:t>, </a:t>
            </a:r>
            <a:r>
              <a:rPr lang="ko-KR" altLang="en-US" sz="1000" dirty="0"/>
              <a:t>기존 태그를 수정할 수 있습니다</a:t>
            </a:r>
            <a:r>
              <a:rPr lang="en-US" altLang="ko-KR" sz="10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000" b="1" dirty="0"/>
              <a:t>이미지 삭제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길게 누르기</a:t>
            </a:r>
            <a:r>
              <a:rPr lang="en-US" altLang="ko-KR" sz="1000" b="1" dirty="0"/>
              <a:t>)</a:t>
            </a:r>
            <a:r>
              <a:rPr lang="en-US" altLang="ko-KR" sz="1000" dirty="0"/>
              <a:t>: </a:t>
            </a:r>
            <a:r>
              <a:rPr lang="ko-KR" altLang="en-US" sz="1000" dirty="0"/>
              <a:t>사용자가 이미지를 길게 눌러 삭제하는 기능을 제공합니다</a:t>
            </a:r>
            <a:r>
              <a:rPr lang="en-US" altLang="ko-KR" sz="1000" dirty="0"/>
              <a:t>.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dirty="0">
              <a:latin typeface="+mn-ea"/>
              <a:cs typeface="Guli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FB4BFF-A0CB-3B90-992B-5EA04AB55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01475"/>
            <a:ext cx="1829987" cy="32759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5F8141-FD7D-1687-0A81-EC78ED99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87" y="2786692"/>
            <a:ext cx="1839732" cy="33626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43FF72-E910-63A7-5692-2A6A61831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374" y="2786693"/>
            <a:ext cx="1821052" cy="33055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427F5F-0BB9-F95A-D23B-B6B956ECB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06" y="2764029"/>
            <a:ext cx="1777173" cy="33055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13C9EFF-B78E-47C6-A002-7FFD16F2E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744717"/>
            <a:ext cx="1831606" cy="34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개발 완료된 상태를 캡처하여 사용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F5CD80-F7BA-4438-3152-49424A12F0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57" b="31308"/>
          <a:stretch/>
        </p:blipFill>
        <p:spPr>
          <a:xfrm>
            <a:off x="1066800" y="1638584"/>
            <a:ext cx="4312920" cy="4953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46429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서버</a:t>
            </a:r>
            <a:r>
              <a:rPr lang="en-US" altLang="ko-KR" sz="1400" b="1" dirty="0"/>
              <a:t>, Edge System </a:t>
            </a:r>
            <a:r>
              <a:rPr lang="ko-KR" altLang="en-US" sz="1400" b="1" dirty="0"/>
              <a:t>및 클라이언트 간 인터페이스 문제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기능을 추가하거나 변경하는 과정에서 서버와 </a:t>
            </a:r>
            <a:r>
              <a:rPr lang="en-US" altLang="ko-KR" sz="1400" dirty="0"/>
              <a:t>Edge System, </a:t>
            </a:r>
            <a:r>
              <a:rPr lang="ko-KR" altLang="en-US" sz="1400" dirty="0"/>
              <a:t>클라이언트 간의 연결 오류가 자주 발생했습니다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이러한 문제는 반복적인 디버깅과 테스트를 통해 최종적으로 해결되었습니다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b="1" dirty="0"/>
              <a:t>2. Edge System</a:t>
            </a:r>
            <a:r>
              <a:rPr lang="ko-KR" altLang="en-US" sz="1400" b="1" dirty="0"/>
              <a:t>의 모델 학습 한계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개인적으로 훈련된 모델을 제작할 능력이 부족해 정확한 낙상 감지를 구현하는 데 어려움을 겪었습니다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이에 따라 </a:t>
            </a:r>
            <a:r>
              <a:rPr lang="en-US" altLang="ko-KR" sz="1400" dirty="0"/>
              <a:t>GitHub</a:t>
            </a:r>
            <a:r>
              <a:rPr lang="ko-KR" altLang="en-US" sz="1400" dirty="0"/>
              <a:t>에서 선배 개발자가 제공한 모델을 참고하여 기능을 구현했습니다</a:t>
            </a:r>
            <a:r>
              <a:rPr lang="en-US" altLang="ko-KR" sz="1400" dirty="0"/>
              <a:t>.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3.</a:t>
            </a:r>
            <a:r>
              <a:rPr lang="ko-KR" altLang="en-US" sz="1400" b="1" dirty="0">
                <a:solidFill>
                  <a:srgbClr val="FF0000"/>
                </a:solidFill>
              </a:rPr>
              <a:t>클라우드 서버 배포 문제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해결되지 않은 문제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/>
              <a:t>최종 버전의 서버를 클라우드에 배포하지 못해 죄송하며</a:t>
            </a:r>
            <a:r>
              <a:rPr lang="en-US" altLang="ko-KR" sz="1400" dirty="0"/>
              <a:t>, </a:t>
            </a:r>
            <a:r>
              <a:rPr lang="ko-KR" altLang="en-US" sz="1400" dirty="0"/>
              <a:t>시간과 기술 부족으로 인해 성공하지 못한 정말 죄송합니다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다만</a:t>
            </a:r>
            <a:r>
              <a:rPr lang="en-US" altLang="ko-KR" sz="1400" dirty="0"/>
              <a:t>, </a:t>
            </a:r>
            <a:r>
              <a:rPr lang="ko-KR" altLang="en-US" sz="1400" dirty="0"/>
              <a:t>로컬에서는 모든 기능을 완전히 테스트하여 정상 작동을 확인했습니다</a:t>
            </a:r>
            <a:r>
              <a:rPr lang="en-US" altLang="ko-KR" sz="1400" dirty="0"/>
              <a:t>.</a:t>
            </a:r>
            <a:br>
              <a:rPr lang="ko-KR" altLang="en-US" sz="1400" dirty="0">
                <a:solidFill>
                  <a:srgbClr val="FF0000"/>
                </a:solidFill>
              </a:rPr>
            </a:br>
            <a:r>
              <a:rPr lang="ko-KR" altLang="en-US" sz="1400" dirty="0">
                <a:solidFill>
                  <a:srgbClr val="FF0000"/>
                </a:solidFill>
              </a:rPr>
              <a:t>서버를 클라우드 환경에 배포할 때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로컬에서 </a:t>
            </a:r>
            <a:r>
              <a:rPr lang="en-US" altLang="ko-KR" sz="1400" dirty="0">
                <a:solidFill>
                  <a:srgbClr val="FF0000"/>
                </a:solidFill>
              </a:rPr>
              <a:t>Vue</a:t>
            </a:r>
            <a:r>
              <a:rPr lang="ko-KR" altLang="en-US" sz="1400" dirty="0">
                <a:solidFill>
                  <a:srgbClr val="FF0000"/>
                </a:solidFill>
              </a:rPr>
              <a:t>를 사용하여 설정을 진행했으며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다양한 경로 문제로 인해 여러 번 조정했으나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시간 부족으로 인해 결국 배포를 완료하지 못했습니다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400" b="1" dirty="0"/>
              <a:t>4. </a:t>
            </a:r>
            <a:r>
              <a:rPr lang="ko-KR" altLang="en-US" sz="1400" b="1" dirty="0"/>
              <a:t>테스트 환경의 제약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낙상 감지 모델과 서버</a:t>
            </a:r>
            <a:r>
              <a:rPr lang="en-US" altLang="ko-KR" sz="1400" dirty="0"/>
              <a:t>-</a:t>
            </a:r>
            <a:r>
              <a:rPr lang="ko-KR" altLang="en-US" sz="1400" dirty="0"/>
              <a:t>클라이언트 연동 테스트 시</a:t>
            </a:r>
            <a:r>
              <a:rPr lang="en-US" altLang="ko-KR" sz="1400" dirty="0"/>
              <a:t>, </a:t>
            </a:r>
            <a:r>
              <a:rPr lang="ko-KR" altLang="en-US" sz="1400" dirty="0"/>
              <a:t>개인의 거주 환경 및 장비 한계로 실제 낙상 상태를 직접 </a:t>
            </a:r>
            <a:r>
              <a:rPr lang="ko-KR" altLang="en-US" sz="1400" dirty="0" err="1"/>
              <a:t>시뮬레이션할</a:t>
            </a:r>
            <a:r>
              <a:rPr lang="ko-KR" altLang="en-US" sz="1400" dirty="0"/>
              <a:t> 수 없었습니다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참고한 </a:t>
            </a:r>
            <a:r>
              <a:rPr lang="en-US" altLang="ko-KR" sz="1400" dirty="0"/>
              <a:t>GitHub </a:t>
            </a:r>
            <a:r>
              <a:rPr lang="ko-KR" altLang="en-US" sz="1400" dirty="0"/>
              <a:t>모델이 카메라 실시간 감지와 파일 선택 감지 기능을 모두 제공하고 엄격한 테스트를 거친 점을 고려하여</a:t>
            </a:r>
            <a:r>
              <a:rPr lang="en-US" altLang="ko-KR" sz="1400" dirty="0"/>
              <a:t>, </a:t>
            </a:r>
            <a:r>
              <a:rPr lang="ko-KR" altLang="en-US" sz="1400" dirty="0"/>
              <a:t>본 테스트에서는 낙상 관련 이미지 및 비디오 파일을 활용하여 기능을 검증하였습니다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b="1" dirty="0"/>
              <a:t>거주 상태</a:t>
            </a:r>
            <a:r>
              <a:rPr lang="en-US" altLang="ko-KR" sz="1400" dirty="0"/>
              <a:t>: </a:t>
            </a:r>
            <a:r>
              <a:rPr lang="ko-KR" altLang="en-US" sz="1400" dirty="0"/>
              <a:t>다른 사람과 함께 아주 작은 </a:t>
            </a:r>
            <a:r>
              <a:rPr lang="ko-KR" altLang="en-US" sz="1400" dirty="0" err="1"/>
              <a:t>원롬에서</a:t>
            </a:r>
            <a:r>
              <a:rPr lang="ko-KR" altLang="en-US" sz="1400" dirty="0"/>
              <a:t> 거주 중이며</a:t>
            </a:r>
            <a:r>
              <a:rPr lang="en-US" altLang="ko-KR" sz="1400" dirty="0"/>
              <a:t>, </a:t>
            </a:r>
            <a:r>
              <a:rPr lang="ko-KR" altLang="en-US" sz="1400" dirty="0"/>
              <a:t>추가적인 카메라 장비를 구입하기 어려운 상황에서 노트북 내장 카메라만을 사용했습니다</a:t>
            </a:r>
            <a:r>
              <a:rPr lang="en-US" altLang="ko-KR" sz="1400" dirty="0"/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sz="2000" spc="-5" dirty="0">
              <a:solidFill>
                <a:srgbClr val="558ED5"/>
              </a:solidFill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r>
              <a:rPr lang="zh-CN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（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재생에 문제가 있을 경우 데모 영상도 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git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에 업로드됨 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4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개</a:t>
            </a:r>
            <a:r>
              <a:rPr lang="zh-CN" altLang="en-US" spc="-5" dirty="0">
                <a:solidFill>
                  <a:srgbClr val="558ED5"/>
                </a:solidFill>
                <a:latin typeface="+mn-ea"/>
                <a:cs typeface="Malgun Gothic"/>
              </a:rPr>
              <a:t>）</a:t>
            </a:r>
            <a:endParaRPr dirty="0">
              <a:latin typeface="+mn-ea"/>
              <a:cs typeface="Malgun Gothic"/>
            </a:endParaRPr>
          </a:p>
        </p:txBody>
      </p:sp>
      <p:pic>
        <p:nvPicPr>
          <p:cNvPr id="9" name="데모 동영상(가을 모니터링 and client)">
            <a:hlinkClick r:id="" action="ppaction://media"/>
            <a:extLst>
              <a:ext uri="{FF2B5EF4-FFF2-40B4-BE49-F238E27FC236}">
                <a16:creationId xmlns:a16="http://schemas.microsoft.com/office/drawing/2014/main" id="{D33B804B-7FC2-EE0A-BC76-A8CE0F9DCF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618962"/>
            <a:ext cx="6858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r>
              <a:rPr lang="zh-CN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（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재생에 문제가 있을 경우 데모 영상도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에 업로드됨</a:t>
            </a:r>
            <a:r>
              <a:rPr lang="zh-CN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）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6" name="데모 동영상（server）">
            <a:hlinkClick r:id="" action="ppaction://media"/>
            <a:extLst>
              <a:ext uri="{FF2B5EF4-FFF2-40B4-BE49-F238E27FC236}">
                <a16:creationId xmlns:a16="http://schemas.microsoft.com/office/drawing/2014/main" id="{598DA2B5-F391-4C19-A2FF-DC5B444E9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2812" y="1828800"/>
            <a:ext cx="8080375" cy="42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r>
              <a:rPr lang="zh-CN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（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재생에 문제가 있을 경우 데모 영상도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에 업로드됨</a:t>
            </a:r>
            <a:r>
              <a:rPr lang="zh-CN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）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7" name="데모 동영상（client）">
            <a:hlinkClick r:id="" action="ppaction://media"/>
            <a:extLst>
              <a:ext uri="{FF2B5EF4-FFF2-40B4-BE49-F238E27FC236}">
                <a16:creationId xmlns:a16="http://schemas.microsoft.com/office/drawing/2014/main" id="{532FAAFC-AEAC-0D9B-9E0E-E47FD44D9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6600" y="1524000"/>
            <a:ext cx="203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1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r>
              <a:rPr lang="zh-CN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（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재생에 문제가 있을 경우 데모 영상도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에 업로드됨</a:t>
            </a:r>
            <a:r>
              <a:rPr lang="zh-CN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）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8" name="데모 동영상">
            <a:hlinkClick r:id="" action="ppaction://media"/>
            <a:extLst>
              <a:ext uri="{FF2B5EF4-FFF2-40B4-BE49-F238E27FC236}">
                <a16:creationId xmlns:a16="http://schemas.microsoft.com/office/drawing/2014/main" id="{C9D37BB6-0662-C067-E854-44A87B3E6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1928" y="1905000"/>
            <a:ext cx="7696200" cy="36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2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9966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600" b="1" dirty="0"/>
              <a:t>독거노인 안전 강화</a:t>
            </a:r>
            <a:br>
              <a:rPr lang="ko-KR" altLang="en-US" sz="1600" dirty="0"/>
            </a:br>
            <a:r>
              <a:rPr lang="ko-KR" altLang="en-US" sz="1600" dirty="0"/>
              <a:t>실시간 이상 행동 감지와 경고 기능을 통해 노인의 상태를 지속적으로 모니터링하고</a:t>
            </a:r>
            <a:r>
              <a:rPr lang="en-US" altLang="ko-KR" sz="1600" dirty="0"/>
              <a:t>, </a:t>
            </a:r>
            <a:r>
              <a:rPr lang="ko-KR" altLang="en-US" sz="1600" dirty="0"/>
              <a:t>낙상 감지 시 즉시 대응할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이를 통해 </a:t>
            </a:r>
            <a:r>
              <a:rPr lang="ko-KR" altLang="en-US" sz="1600" b="1" dirty="0"/>
              <a:t>노인의 안전을 강화</a:t>
            </a:r>
            <a:r>
              <a:rPr lang="ko-KR" altLang="en-US" sz="1600" dirty="0"/>
              <a:t>하고 사고 발생 시 빠르게 대처하는 시스템을 구축했습니다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가족 및 관리자의 부담 완화</a:t>
            </a:r>
            <a:br>
              <a:rPr lang="ko-KR" altLang="en-US" sz="1600" dirty="0"/>
            </a:br>
            <a:r>
              <a:rPr lang="ko-KR" altLang="en-US" sz="1600" dirty="0"/>
              <a:t>자동화된 데이터 기록과 필터링 기능을 통해 수동 검토 시간을 줄이고</a:t>
            </a:r>
            <a:r>
              <a:rPr lang="en-US" altLang="ko-KR" sz="1600" dirty="0"/>
              <a:t>, </a:t>
            </a:r>
            <a:r>
              <a:rPr lang="ko-KR" altLang="en-US" sz="1600" dirty="0"/>
              <a:t>중요한 데이터를 신속하게 확인할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이로 인해 </a:t>
            </a:r>
            <a:r>
              <a:rPr lang="ko-KR" altLang="en-US" sz="1600" b="1" dirty="0"/>
              <a:t>가족과 관리자의 부담을 크게 완화</a:t>
            </a:r>
            <a:r>
              <a:rPr lang="ko-KR" altLang="en-US" sz="1600" dirty="0"/>
              <a:t>하고 관리 효율성을 높였습니다</a:t>
            </a:r>
            <a:r>
              <a:rPr lang="en-US" altLang="ko-KR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600" b="1" dirty="0"/>
              <a:t>기술적 실현과 효용성</a:t>
            </a:r>
            <a:endParaRPr lang="ko-KR" alt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600" dirty="0"/>
              <a:t>GitHub </a:t>
            </a:r>
            <a:r>
              <a:rPr lang="ko-KR" altLang="en-US" sz="1600" dirty="0"/>
              <a:t>모델을 활용해 </a:t>
            </a:r>
            <a:r>
              <a:rPr lang="ko-KR" altLang="en-US" sz="1600" b="1" dirty="0"/>
              <a:t>정확한 낙상 감지 기능</a:t>
            </a:r>
            <a:r>
              <a:rPr lang="ko-KR" altLang="en-US" sz="1600" dirty="0"/>
              <a:t>을 구현했습니다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600" dirty="0"/>
              <a:t>실시간 모니터링 및 </a:t>
            </a:r>
            <a:r>
              <a:rPr lang="ko-KR" altLang="en-US" sz="1600" b="1" dirty="0"/>
              <a:t>기록 검색 기능</a:t>
            </a:r>
            <a:r>
              <a:rPr lang="ko-KR" altLang="en-US" sz="1600" dirty="0"/>
              <a:t>으로 데이터를 효율적으로 관리할 수 있습니다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600" dirty="0"/>
              <a:t>제한된 테스트 환경에서도 이미지와 영상 파일을 활용해 기능을 검증하여 </a:t>
            </a:r>
            <a:r>
              <a:rPr lang="ko-KR" altLang="en-US" sz="1600" b="1" dirty="0"/>
              <a:t>실용적 결과</a:t>
            </a:r>
            <a:r>
              <a:rPr lang="ko-KR" altLang="en-US" sz="1600" dirty="0"/>
              <a:t>를 도출했습니다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/>
              <a:t>결론</a:t>
            </a:r>
            <a:r>
              <a:rPr lang="en-US" altLang="ko-KR" sz="1600" dirty="0"/>
              <a:t>: </a:t>
            </a:r>
            <a:r>
              <a:rPr lang="ko-KR" altLang="en-US" sz="1600" dirty="0"/>
              <a:t>본 시스템은 기술적 한계를 극복하며 노인의 안전을 강화하고 관리자의 효율성을 높이는 실용적인 솔루션으로 자리매김할 수 있습니다</a:t>
            </a:r>
            <a:r>
              <a:rPr lang="en-US" altLang="ko-KR" sz="1600" dirty="0"/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583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http://localhost:5173/ </a:t>
            </a: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체" panose="02030609000101010101" pitchFamily="17" charset="-127"/>
                <a:ea typeface="DengXian" panose="02010600030101010101" pitchFamily="2" charset="-122"/>
                <a:cs typeface="Times New Roman" panose="02020603050405020304" pitchFamily="18" charset="0"/>
              </a:rPr>
              <a:t>https://jincyang42.pythonanywhere.com/showphotos/</a:t>
            </a:r>
            <a:endParaRPr lang="ko-KR" altLang="ko-KR" sz="180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  <a:cs typeface="굴림" panose="020B0600000101010101" pitchFamily="50" charset="-127"/>
            </a:endParaRP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바탕체" panose="02030609000101010101" pitchFamily="17" charset="-127"/>
                <a:ea typeface="DengXian" panose="02010600030101010101" pitchFamily="2" charset="-122"/>
                <a:cs typeface="Times New Roman" panose="02020603050405020304" pitchFamily="18" charset="0"/>
              </a:rPr>
              <a:t>https://jincyang42.pythonanywhere.com/api/photos/</a:t>
            </a:r>
            <a:endParaRPr lang="ko-KR" altLang="ko-KR" sz="180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  <a:cs typeface="굴림" panose="020B0600000101010101" pitchFamily="50" charset="-127"/>
            </a:endParaRPr>
          </a:p>
          <a:p>
            <a:r>
              <a:rPr lang="ko-KR" altLang="en-US" sz="1200" dirty="0"/>
              <a:t>최종 버전의 서버를 클라우드에 배포하지 못해 죄송합니다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다만</a:t>
            </a:r>
            <a:r>
              <a:rPr lang="en-US" altLang="ko-KR" sz="1200" dirty="0"/>
              <a:t>, </a:t>
            </a:r>
            <a:r>
              <a:rPr lang="ko-KR" altLang="en-US" sz="1200" dirty="0"/>
              <a:t>로컬에서는 모든 기능을 완전히 테스트하여 정상 작동을 확인했습니다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최종 버전을 클라우드에 배포하지 못했기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여기에는 공동 평가 </a:t>
            </a:r>
            <a:r>
              <a:rPr lang="en-US" altLang="ko-KR" sz="1200" dirty="0"/>
              <a:t>2 </a:t>
            </a:r>
            <a:r>
              <a:rPr lang="ko-KR" altLang="en-US" sz="1200" dirty="0"/>
              <a:t>마감일 기준의 </a:t>
            </a:r>
            <a:r>
              <a:rPr lang="ko-KR" altLang="en-US" sz="1200" dirty="0" err="1"/>
              <a:t>비최종</a:t>
            </a:r>
            <a:r>
              <a:rPr lang="ko-KR" altLang="en-US" sz="1200" dirty="0"/>
              <a:t> 버전 클라우드 서버 </a:t>
            </a:r>
            <a:r>
              <a:rPr lang="en-US" altLang="ko-KR" sz="1200" dirty="0"/>
              <a:t>URL</a:t>
            </a:r>
            <a:r>
              <a:rPr lang="ko-KR" altLang="en-US" sz="1200" dirty="0"/>
              <a:t>을 제공했습니다</a:t>
            </a:r>
            <a:r>
              <a:rPr lang="en-US" altLang="ko-KR" sz="1200" dirty="0"/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dirty="0">
                <a:hlinkClick r:id="rId2"/>
              </a:rPr>
              <a:t>Kimjin1212/Root-final-project-</a:t>
            </a:r>
            <a:endParaRPr lang="en-US" altLang="ko-KR" sz="2000" dirty="0"/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2000" dirty="0">
                <a:hlinkClick r:id="rId2"/>
              </a:rPr>
              <a:t>https://github.com/Kimjin1212/Root-final-project-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폴더 형식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2133600" y="3593496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719810" y="5526518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114800" y="3810493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724400" y="6136118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4114800" y="3810493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D56FC-3705-E616-FD93-E470E464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1905000"/>
            <a:ext cx="3159759" cy="492443"/>
          </a:xfrm>
        </p:spPr>
        <p:txBody>
          <a:bodyPr/>
          <a:lstStyle/>
          <a:p>
            <a:r>
              <a:rPr lang="ko-KR" altLang="en-US" sz="3200" dirty="0"/>
              <a:t>감사합니다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A56C8E-3D1F-6D4D-5ABC-C511CBC24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478" y="2640850"/>
            <a:ext cx="9285605" cy="1384995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/>
                </a:solidFill>
              </a:rPr>
              <a:t>이번 학기 동안 세심한 지도와 많은 도움을 주신 교수님께 진심으로 감사드립니다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수업을 통해 많은 것을 배웠지만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제 부족한 부분도 많이 느끼게 되었습니다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특히 시간 관리와 프로젝트 완성도 면에서 아쉬운 점이 있었으며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더 노력해야 할 것을 </a:t>
            </a:r>
            <a:r>
              <a:rPr lang="ko-KR" altLang="en-US" sz="1800" dirty="0" err="1">
                <a:solidFill>
                  <a:schemeClr val="tx1"/>
                </a:solidFill>
              </a:rPr>
              <a:t>깨달았습니다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앞으로 교수님께 배운 내용을 바탕으로 부족한 부분을 보완하고 더욱 발전하도록 하겠습니다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다시 한번 진심으로 감사드립니다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4E6E-4562-C20F-A3D5-EA40F40F1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5E26EF-F3E8-CA90-FD05-229A681A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C511AC08-D359-B4EA-5A79-FFEC62B9791F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4B3FBCCE-9BBE-E493-C870-CE9BE3E24F0C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470FCDA-830F-87FB-CDAB-18B9557A9DAC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851BAA4-588D-E209-B347-5C65B340C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 필요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6DF6B65-6372-731F-8F3D-DD668C3DD0C1}"/>
              </a:ext>
            </a:extLst>
          </p:cNvPr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04D9A9-BA18-383F-BE7B-684FA7FB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C9D307C5-C8E9-402A-4EF3-16C51F20E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439336-D19B-EA89-9175-43B8A0E53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D605ED-BEBA-1A81-E6A7-7D9749A73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1EDC30-EAB2-A6D1-56DD-B5EFD8699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6A673B06-8F36-F376-4C04-2A6929DD64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C108B46-FBE6-EB18-CCF2-B1B22B6E45DE}"/>
              </a:ext>
            </a:extLst>
          </p:cNvPr>
          <p:cNvSpPr/>
          <p:nvPr/>
        </p:nvSpPr>
        <p:spPr>
          <a:xfrm>
            <a:off x="1974456" y="3192267"/>
            <a:ext cx="1446175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Change Detection</a:t>
            </a:r>
          </a:p>
          <a:p>
            <a:pPr algn="ctr"/>
            <a:r>
              <a:rPr lang="en-US" altLang="ko-KR" sz="1000" dirty="0"/>
              <a:t>Anomaly Analysis</a:t>
            </a:r>
            <a:r>
              <a:rPr lang="zh-CN" altLang="en-US" sz="1000" dirty="0"/>
              <a:t>（</a:t>
            </a:r>
            <a:r>
              <a:rPr lang="en-US" altLang="zh-CN" sz="1000" dirty="0"/>
              <a:t>fall</a:t>
            </a:r>
            <a:r>
              <a:rPr lang="zh-CN" altLang="en-US" sz="1000" dirty="0"/>
              <a:t>）</a:t>
            </a:r>
            <a:endParaRPr kumimoji="1" lang="ko-Kore-KR" altLang="en-US" sz="10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9CCBB30-BE0D-32E4-A934-BAEE3A35BF17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C8333473-A430-0B2C-5716-0BDAA66C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1961F0F-6B91-52E7-0471-4B6C1A4CC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ADF5629-5F61-7AC5-574C-9B87C2FDED9E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610A44-E598-29D9-FFC3-7B4076535239}"/>
              </a:ext>
            </a:extLst>
          </p:cNvPr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RTSP</a:t>
            </a:r>
            <a:endParaRPr kumimoji="1" lang="ko-Kore-KR" altLang="en-US" sz="1200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C88C6627-02EC-A072-DDD2-0657B75C7B92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61520" y="2331219"/>
            <a:ext cx="197073" cy="1525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2BD5B0E7-1A55-664E-8766-CBA894E6BAB2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8FE4B80C-E2F6-406A-2623-80A0497D0B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120D6AC-E675-71E0-2DFA-C42350D85E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96D28F-32E1-0084-45A1-9B8849EC21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39C1CBA-4958-559E-BBAF-E9669B30F0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393702F-FA1B-8D87-AFC5-F6AAC2BE5A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16656878-69EA-D089-142C-6CC3F06DAA03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E6FB24F-8684-FB0A-81B0-27B29E2895D6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484662-826C-5399-C842-8D3274B5DE06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CAC5CF6-67B2-AB58-9F9C-99F50E55F438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0B10088-68E8-731A-63DE-463927D5B8E5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23D5C36A-6FEC-BC80-81A1-03442A11CBFF}"/>
              </a:ext>
            </a:extLst>
          </p:cNvPr>
          <p:cNvSpPr/>
          <p:nvPr/>
        </p:nvSpPr>
        <p:spPr>
          <a:xfrm>
            <a:off x="4025164" y="4078498"/>
            <a:ext cx="871000" cy="131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EA65FC3A-562F-F66A-ACAF-D55209F19581}"/>
              </a:ext>
            </a:extLst>
          </p:cNvPr>
          <p:cNvSpPr/>
          <p:nvPr/>
        </p:nvSpPr>
        <p:spPr>
          <a:xfrm>
            <a:off x="4011563" y="3355664"/>
            <a:ext cx="689820" cy="120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9FB473-64BC-FB45-CE0D-ED1ABC7AC73D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F1E289-1278-1D5D-E8E0-9A6C4E2BBC9D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941F47-BCC4-D8B2-0171-186AD72CB182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28D7A9-E5B7-FA10-CDE1-4F8BB237857C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64DD7A-200C-3A90-98E5-93271C637E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B425AE-A369-D674-00DE-F2BA9D3CAA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6AC7B1F-41A1-871A-D62F-8293202E29E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EAC781-8D83-0816-F301-3BD3FEAE1B9D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8EFA23-C18B-5488-CA75-C33AC45810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534D8-777A-81D8-A461-26B850EAC8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2CBA56-9754-92B7-19CD-CBF240E35BE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C42EC8-C64E-44B0-0DCA-DBE97C8FBA2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DAB2C8-5218-D0EB-1AC7-D64B3890CA35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sp>
        <p:nvSpPr>
          <p:cNvPr id="28" name="모서리가 둥근 직사각형 23">
            <a:extLst>
              <a:ext uri="{FF2B5EF4-FFF2-40B4-BE49-F238E27FC236}">
                <a16:creationId xmlns:a16="http://schemas.microsoft.com/office/drawing/2014/main" id="{BAC3B2A8-5CA5-5A80-43E7-C7B47939BB51}"/>
              </a:ext>
            </a:extLst>
          </p:cNvPr>
          <p:cNvSpPr/>
          <p:nvPr/>
        </p:nvSpPr>
        <p:spPr>
          <a:xfrm>
            <a:off x="121333" y="2702937"/>
            <a:ext cx="1543959" cy="137906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 Camera Input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Generate Detection Image</a:t>
            </a: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000" dirty="0"/>
              <a:t>Send Detection Image and Logs to Service System</a:t>
            </a:r>
          </a:p>
          <a:p>
            <a:pPr algn="ctr"/>
            <a:endParaRPr kumimoji="1" lang="ko-Kore-KR" altLang="en-US" sz="1000" dirty="0"/>
          </a:p>
        </p:txBody>
      </p:sp>
      <p:cxnSp>
        <p:nvCxnSpPr>
          <p:cNvPr id="30" name="꺾인 연결선[E] 51">
            <a:extLst>
              <a:ext uri="{FF2B5EF4-FFF2-40B4-BE49-F238E27FC236}">
                <a16:creationId xmlns:a16="http://schemas.microsoft.com/office/drawing/2014/main" id="{5342FD31-2935-A660-5E78-1543FCA744D8}"/>
              </a:ext>
            </a:extLst>
          </p:cNvPr>
          <p:cNvCxnSpPr>
            <a:cxnSpLocks/>
          </p:cNvCxnSpPr>
          <p:nvPr/>
        </p:nvCxnSpPr>
        <p:spPr>
          <a:xfrm>
            <a:off x="1653585" y="3422650"/>
            <a:ext cx="381013" cy="12700"/>
          </a:xfrm>
          <a:prstGeom prst="bentConnector3">
            <a:avLst>
              <a:gd name="adj1" fmla="val -1719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64">
            <a:extLst>
              <a:ext uri="{FF2B5EF4-FFF2-40B4-BE49-F238E27FC236}">
                <a16:creationId xmlns:a16="http://schemas.microsoft.com/office/drawing/2014/main" id="{FE6E6A37-5C05-9735-8B16-BCD0927245C2}"/>
              </a:ext>
            </a:extLst>
          </p:cNvPr>
          <p:cNvSpPr/>
          <p:nvPr/>
        </p:nvSpPr>
        <p:spPr>
          <a:xfrm>
            <a:off x="4930916" y="4077045"/>
            <a:ext cx="871000" cy="131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</a:t>
            </a:r>
            <a:r>
              <a:rPr lang="en-US" altLang="ko-KR" sz="1000" dirty="0"/>
              <a:t>Log Storage</a:t>
            </a:r>
            <a:endParaRPr kumimoji="1" lang="ko-Kore-KR" altLang="en-US" sz="1000" dirty="0"/>
          </a:p>
        </p:txBody>
      </p:sp>
      <p:sp>
        <p:nvSpPr>
          <p:cNvPr id="45" name="모서리가 둥근 직사각형 64">
            <a:extLst>
              <a:ext uri="{FF2B5EF4-FFF2-40B4-BE49-F238E27FC236}">
                <a16:creationId xmlns:a16="http://schemas.microsoft.com/office/drawing/2014/main" id="{7289CB1E-9FB9-AD79-A386-9694B5E1F882}"/>
              </a:ext>
            </a:extLst>
          </p:cNvPr>
          <p:cNvSpPr/>
          <p:nvPr/>
        </p:nvSpPr>
        <p:spPr>
          <a:xfrm>
            <a:off x="5877383" y="4020737"/>
            <a:ext cx="871000" cy="257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</a:t>
            </a:r>
            <a:r>
              <a:rPr lang="en-US" altLang="ko-KR" sz="1000" dirty="0"/>
              <a:t>Notification Service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14798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8857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스마트 기술로 노인의 안전을 지키다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dirty="0"/>
              <a:t>  최근 사회적 변화로 인해 독거노인의 수가 증가하고 있으며</a:t>
            </a:r>
            <a:r>
              <a:rPr lang="en-US" altLang="ko-KR" dirty="0"/>
              <a:t>, </a:t>
            </a:r>
            <a:r>
              <a:rPr lang="ko-KR" altLang="en-US" dirty="0"/>
              <a:t>이로 인해 독거노인의 안전 문제가 중요한 사회적 과제로 부각되고 있다</a:t>
            </a:r>
            <a:r>
              <a:rPr lang="en-US" altLang="ko-KR" dirty="0"/>
              <a:t>. </a:t>
            </a:r>
            <a:r>
              <a:rPr lang="ko-KR" altLang="en-US" dirty="0"/>
              <a:t>특히 넘어짐 사고나 장시간 </a:t>
            </a:r>
            <a:r>
              <a:rPr lang="ko-KR" altLang="en-US" dirty="0" err="1"/>
              <a:t>비활동</a:t>
            </a:r>
            <a:r>
              <a:rPr lang="ko-KR" altLang="en-US" dirty="0"/>
              <a:t> 상태와 같은 상황에서 적절한 대응이 늦어질 경우</a:t>
            </a:r>
            <a:r>
              <a:rPr lang="en-US" altLang="ko-KR" dirty="0"/>
              <a:t>, </a:t>
            </a:r>
            <a:r>
              <a:rPr lang="ko-KR" altLang="en-US" dirty="0"/>
              <a:t>생명에 직접적인 위협이 될 수 있다</a:t>
            </a:r>
            <a:r>
              <a:rPr lang="en-US" altLang="ko-KR" dirty="0"/>
              <a:t>. </a:t>
            </a:r>
            <a:r>
              <a:rPr lang="ko-KR" altLang="en-US" dirty="0"/>
              <a:t>본 프로젝트는 이러한 문제를 해결하기 위해 독거노인의 안전 보호를 목적으로 한다</a:t>
            </a:r>
            <a:r>
              <a:rPr lang="en-US" altLang="ko-KR" dirty="0"/>
              <a:t>.</a:t>
            </a:r>
            <a:endParaRPr lang="ko-KR" altLang="en-US" sz="18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43000"/>
            <a:ext cx="8080375" cy="3824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독거노인의 안전과 생명을 보호하기 위해 스마트 모니터링 시스템의 도입이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필수적한다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2000" spc="-5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  <a:cs typeface="Malgun Gothic"/>
            </a:endParaRPr>
          </a:p>
          <a:p>
            <a:r>
              <a:rPr lang="en-US" altLang="ko-KR" sz="1400" b="1" dirty="0"/>
              <a:t>  1.</a:t>
            </a:r>
            <a:r>
              <a:rPr lang="ko-KR" altLang="en-US" sz="1400" b="1" dirty="0"/>
              <a:t>사회적 변화와 독거노인의 증가</a:t>
            </a:r>
            <a:endParaRPr lang="ko-KR" altLang="en-US" sz="1400" dirty="0"/>
          </a:p>
          <a:p>
            <a:r>
              <a:rPr lang="ko-KR" altLang="en-US" sz="1400" dirty="0"/>
              <a:t>    급격한 고령화와 </a:t>
            </a:r>
            <a:r>
              <a:rPr lang="en-US" altLang="ko-KR" sz="1400" dirty="0"/>
              <a:t>1</a:t>
            </a:r>
            <a:r>
              <a:rPr lang="ko-KR" altLang="en-US" sz="1400" dirty="0"/>
              <a:t>인 가구의 증가로 인해 독거노인의 수가 지속적으로 증가하고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특히</a:t>
            </a:r>
            <a:r>
              <a:rPr lang="en-US" altLang="ko-KR" sz="1400" dirty="0"/>
              <a:t>, </a:t>
            </a:r>
            <a:r>
              <a:rPr lang="ko-KR" altLang="en-US" sz="1400" dirty="0"/>
              <a:t>독거노인들은 사고 발생 시 신속한 도움을 받지 못해 생명에 위협을 받을 가능성이 높다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  2.</a:t>
            </a:r>
            <a:r>
              <a:rPr lang="ko-KR" altLang="en-US" sz="1400" b="1" dirty="0"/>
              <a:t>안전 문제와 응급 상황 대응의 필요성</a:t>
            </a:r>
            <a:endParaRPr lang="ko-KR" altLang="en-US" sz="1400" dirty="0"/>
          </a:p>
          <a:p>
            <a:r>
              <a:rPr lang="ko-KR" altLang="en-US" sz="1400" dirty="0"/>
              <a:t>    독거노인의 넘어짐</a:t>
            </a:r>
            <a:r>
              <a:rPr lang="en-US" altLang="ko-KR" sz="1400" dirty="0"/>
              <a:t>, </a:t>
            </a:r>
            <a:r>
              <a:rPr lang="ko-KR" altLang="en-US" sz="1400" dirty="0"/>
              <a:t>장시간 </a:t>
            </a:r>
            <a:r>
              <a:rPr lang="ko-KR" altLang="en-US" sz="1400" dirty="0" err="1"/>
              <a:t>비활동</a:t>
            </a:r>
            <a:r>
              <a:rPr lang="ko-KR" altLang="en-US" sz="1400" dirty="0"/>
              <a:t> 등은 즉각적인 대처가 이루어지지 않을 경우 큰 위험으로 이어질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실시간으로 모니터링하고 조기에 경고하는 시스템이 필요한다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  3.</a:t>
            </a:r>
            <a:r>
              <a:rPr lang="ko-KR" altLang="en-US" sz="1400" b="1" dirty="0"/>
              <a:t>가족과 보호자 지원의 필요성</a:t>
            </a:r>
            <a:endParaRPr lang="ko-KR" altLang="en-US" sz="1400" dirty="0"/>
          </a:p>
          <a:p>
            <a:r>
              <a:rPr lang="ko-KR" altLang="en-US" sz="1400" dirty="0"/>
              <a:t>    가족이나 보호자가 원격으로 노인의 상태를 확인하고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이상 상황 발생 시 빠르게 대응할 수 있는 도구가 필요한다</a:t>
            </a:r>
            <a:r>
              <a:rPr lang="en-US" altLang="ko-KR" sz="1400" dirty="0"/>
              <a:t>.</a:t>
            </a:r>
          </a:p>
          <a:p>
            <a:endParaRPr lang="en-US" altLang="ko-KR" sz="1200" dirty="0"/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2000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534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466161"/>
              </p:ext>
            </p:extLst>
          </p:nvPr>
        </p:nvGraphicFramePr>
        <p:xfrm>
          <a:off x="457200" y="1219200"/>
          <a:ext cx="89916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yolov5s.pt </a:t>
                      </a:r>
                      <a:endParaRPr lang="ko-KR" altLang="en-US" sz="9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train.py train</a:t>
                      </a:r>
                      <a:endParaRPr lang="ko-KR" altLang="en-US" sz="9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mydetect.py model(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img_tensor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9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mydetect.py</a:t>
                      </a:r>
                      <a:endParaRPr lang="ko-KR" altLang="ko-KR" sz="9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upload_image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()</a:t>
                      </a:r>
                      <a:endParaRPr lang="ko-KR" altLang="en-US" sz="9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mydetect.py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upload_cache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(),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clean_cache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()</a:t>
                      </a:r>
                      <a:endParaRPr lang="ko-KR" altLang="en-US" sz="9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users/views.py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LoginView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()</a:t>
                      </a:r>
                      <a:endParaRPr lang="ko-KR" altLang="en-US" sz="9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blog/views.py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PostViewSet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(),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PhotoViewSet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()</a:t>
                      </a:r>
                    </a:p>
                    <a:p>
                      <a:pPr algn="l" latinLnBrk="1"/>
                      <a:r>
                        <a:rPr lang="en-US" altLang="ko-KR" sz="900" dirty="0" err="1">
                          <a:latin typeface="+mj-ea"/>
                          <a:ea typeface="+mj-ea"/>
                        </a:rPr>
                        <a:t>loglist.vue</a:t>
                      </a:r>
                      <a:r>
                        <a:rPr lang="en-US" altLang="ko-KR" sz="9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dirty="0" err="1">
                          <a:latin typeface="+mj-ea"/>
                          <a:ea typeface="+mj-ea"/>
                        </a:rPr>
                        <a:t>uploadimage</a:t>
                      </a:r>
                      <a:endParaRPr lang="ko-KR" altLang="en-US" sz="9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blog/views.py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addPhotos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ko-KR" sz="900" dirty="0">
                        <a:effectLst/>
                      </a:endParaRPr>
                    </a:p>
                    <a:p>
                      <a:pPr lvl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blog/views.py</a:t>
                      </a:r>
                      <a:endParaRPr lang="ko-KR" altLang="ko-KR" sz="9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queryPhotos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blog/views.py </a:t>
                      </a:r>
                      <a:endParaRPr lang="ko-KR" altLang="ko-KR" sz="900" dirty="0">
                        <a:effectLst/>
                      </a:endParaRPr>
                    </a:p>
                    <a:p>
                      <a:pPr lvl="1"/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addTage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getAllTags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queryNotify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setTage</a:t>
                      </a:r>
                      <a:endParaRPr lang="ko-KR" altLang="ko-KR" sz="9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updateUI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getdata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 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PhotoDialog.java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addTagItem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31318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800" dirty="0">
                <a:solidFill>
                  <a:schemeClr val="tx1"/>
                </a:solidFill>
                <a:latin typeface="+mn-ea"/>
                <a:cs typeface="Gulim"/>
              </a:rPr>
              <a:t>이 프로젝트는 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Gulim"/>
              </a:rPr>
              <a:t>GitHub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cs typeface="Gulim"/>
              </a:rPr>
              <a:t>플랫폼에서 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Gulim"/>
              </a:rPr>
              <a:t>keyKeykey-333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cs typeface="Gulim"/>
              </a:rPr>
              <a:t>사용자가 제공한 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Gulim"/>
              </a:rPr>
              <a:t>YOLO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cs typeface="Gulim"/>
              </a:rPr>
              <a:t>낙상 감지 코드를 참고하였으며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cs typeface="Gulim"/>
              </a:rPr>
              <a:t>기능으로는 수동으로 카메라 실시간 감지 또는 파일을 선택하여 낙상 이벤트를 감지할 수 있는 옵션을 제공합니다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Gulim"/>
              </a:rPr>
              <a:t>. 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800" dirty="0">
                <a:solidFill>
                  <a:schemeClr val="tx1"/>
                </a:solidFill>
                <a:latin typeface="+mn-ea"/>
                <a:cs typeface="Gulim"/>
              </a:rPr>
              <a:t>L</a:t>
            </a:r>
            <a:r>
              <a:rPr lang="en-US" altLang="zh-CN" sz="800" dirty="0">
                <a:solidFill>
                  <a:schemeClr val="tx1"/>
                </a:solidFill>
                <a:latin typeface="+mn-ea"/>
                <a:cs typeface="Gulim"/>
              </a:rPr>
              <a:t>ink</a:t>
            </a:r>
            <a:r>
              <a:rPr lang="zh-CN" altLang="en-US" sz="800" dirty="0">
                <a:solidFill>
                  <a:schemeClr val="tx1"/>
                </a:solidFill>
                <a:latin typeface="+mn-ea"/>
                <a:cs typeface="Gulim"/>
              </a:rPr>
              <a:t>：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Gulim"/>
              </a:rPr>
              <a:t> (https://github.com/keyKeykey-333/YOLOv8_Falldown_Pyside6_CameraWithFileDetect/tree/main)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55399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072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en-US" altLang="ko-KR" sz="1400" i="1" kern="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800" kern="0" dirty="0">
                <a:solidFill>
                  <a:schemeClr val="tx1"/>
                </a:solidFill>
                <a:latin typeface="+mn-ea"/>
                <a:cs typeface="Gulim"/>
              </a:rPr>
              <a:t>When the monitored human </a:t>
            </a:r>
            <a:r>
              <a:rPr lang="en-US" altLang="ko-KR" sz="800" kern="0" dirty="0">
                <a:solidFill>
                  <a:schemeClr val="accent2">
                    <a:lumMod val="75000"/>
                  </a:schemeClr>
                </a:solidFill>
                <a:latin typeface="+mn-ea"/>
                <a:cs typeface="Gulim"/>
              </a:rPr>
              <a:t>falls</a:t>
            </a:r>
            <a:r>
              <a:rPr lang="en-US" altLang="ko-KR" sz="800" kern="0" dirty="0">
                <a:solidFill>
                  <a:schemeClr val="tx1"/>
                </a:solidFill>
                <a:latin typeface="+mn-ea"/>
                <a:cs typeface="Gulim"/>
              </a:rPr>
              <a:t> from a </a:t>
            </a:r>
            <a:r>
              <a:rPr lang="en-US" altLang="ko-KR" sz="800" kern="0" dirty="0">
                <a:solidFill>
                  <a:schemeClr val="accent2">
                    <a:lumMod val="75000"/>
                  </a:schemeClr>
                </a:solidFill>
                <a:latin typeface="+mn-ea"/>
                <a:cs typeface="Gulim"/>
              </a:rPr>
              <a:t>standing</a:t>
            </a:r>
            <a:r>
              <a:rPr lang="en-US" altLang="ko-KR" sz="800" kern="0" dirty="0">
                <a:solidFill>
                  <a:schemeClr val="tx1"/>
                </a:solidFill>
                <a:latin typeface="+mn-ea"/>
                <a:cs typeface="Gulim"/>
              </a:rPr>
              <a:t> position, it will be monitored and a screenshot will be </a:t>
            </a:r>
            <a:r>
              <a:rPr lang="en-US" altLang="ko-KR" sz="800" kern="0" dirty="0" err="1">
                <a:solidFill>
                  <a:schemeClr val="tx1"/>
                </a:solidFill>
                <a:latin typeface="+mn-ea"/>
                <a:cs typeface="Gulim"/>
              </a:rPr>
              <a:t>taken.A</a:t>
            </a:r>
            <a:r>
              <a:rPr lang="en-US" altLang="zh-CN" sz="800" kern="0" dirty="0" err="1">
                <a:solidFill>
                  <a:schemeClr val="tx1"/>
                </a:solidFill>
                <a:latin typeface="+mn-ea"/>
                <a:cs typeface="Gulim"/>
              </a:rPr>
              <a:t>nd</a:t>
            </a:r>
            <a:r>
              <a:rPr lang="en-US" altLang="zh-CN" sz="800" kern="0" dirty="0">
                <a:solidFill>
                  <a:schemeClr val="tx1"/>
                </a:solidFill>
                <a:latin typeface="+mn-ea"/>
                <a:cs typeface="Gulim"/>
              </a:rPr>
              <a:t> If no person is recognized within half an hour, it will be reported to the server.(write by self)</a:t>
            </a:r>
            <a:endParaRPr lang="en-US" altLang="ko-KR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8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5668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84A610-3999-CF54-35AA-95D86473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27" t="14946"/>
          <a:stretch/>
        </p:blipFill>
        <p:spPr>
          <a:xfrm>
            <a:off x="914400" y="2411703"/>
            <a:ext cx="2377119" cy="15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7AC4E5-D337-2EAB-E0FD-5C712B1B29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87" t="12780"/>
          <a:stretch/>
        </p:blipFill>
        <p:spPr>
          <a:xfrm>
            <a:off x="5562600" y="1663660"/>
            <a:ext cx="3069516" cy="220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8982D4-1E24-F216-988C-EB996E70B0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536" t="20932"/>
          <a:stretch/>
        </p:blipFill>
        <p:spPr>
          <a:xfrm>
            <a:off x="228600" y="4910451"/>
            <a:ext cx="2857662" cy="1820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C7A52D-284E-0332-D2D6-EADE9B22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276" t="27827" r="7040"/>
          <a:stretch/>
        </p:blipFill>
        <p:spPr>
          <a:xfrm>
            <a:off x="2743200" y="5028019"/>
            <a:ext cx="2667000" cy="170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079588-F2B6-8346-E559-CA02E5CFC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826" y="4259695"/>
            <a:ext cx="3683133" cy="2372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72382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이 프로젝트는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GitHub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플랫폼에서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keyKeykey-333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사용자가 제공한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YOLO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낙상 감지 코드를 참고하였으며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기능으로는 수동으로 카메라 실시간 감지 또는 파일을 선택하여 낙상 이벤트를 감지할 수 있는 옵션을 제공합니다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 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L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cs typeface="Gulim"/>
              </a:rPr>
              <a:t>ink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cs typeface="Gulim"/>
              </a:rPr>
              <a:t>：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 (https://github.com/keyKeykey-333/YOLOv8_Falldown_Pyside6_CameraWithFileDetect/tree/main)</a:t>
            </a:r>
            <a:endParaRPr lang="ko-KR" altLang="en-US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모니터링 중인 사람이 서 있는 자세에서 넘어질 경우 이를 감지하고 스크린샷이 촬영됩니다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 시간 동안 사람이 인식되지 않을 경우 서버에 보고됩니다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02335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1000" i="1" dirty="0">
                <a:solidFill>
                  <a:schemeClr val="tx1"/>
                </a:solidFill>
                <a:latin typeface="+mn-ea"/>
                <a:cs typeface="Malgun Gothic"/>
              </a:rPr>
              <a:t>일정 시간 동안 아무도 감지되지 않으면 메시지가 클라이언트로 전송됩니다</a:t>
            </a:r>
            <a:r>
              <a:rPr lang="en-US" altLang="ko-KR" sz="1400" i="1" dirty="0">
                <a:solidFill>
                  <a:srgbClr val="FF0000"/>
                </a:solidFill>
                <a:latin typeface="+mn-ea"/>
                <a:cs typeface="Malgun Gothic"/>
              </a:rPr>
              <a:t>.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8DB361-1F33-1B26-1DF6-EE693847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76" t="27827" r="7040"/>
          <a:stretch/>
        </p:blipFill>
        <p:spPr>
          <a:xfrm>
            <a:off x="3331146" y="3962400"/>
            <a:ext cx="3341661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78EFFF-CB61-A66F-D0F5-02A099C3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37" t="20932" r="11658"/>
          <a:stretch/>
        </p:blipFill>
        <p:spPr>
          <a:xfrm>
            <a:off x="76199" y="3894593"/>
            <a:ext cx="3254947" cy="243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图形用户界面, 文本, 应用程序&#10;&#10;描述已自动生成">
            <a:extLst>
              <a:ext uri="{FF2B5EF4-FFF2-40B4-BE49-F238E27FC236}">
                <a16:creationId xmlns:a16="http://schemas.microsoft.com/office/drawing/2014/main" id="{529D71F7-78AC-ADD6-DC27-0408ED4702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315" y="1786569"/>
            <a:ext cx="3101486" cy="20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4962</TotalTime>
  <Words>2474</Words>
  <Application>Microsoft Office PowerPoint</Application>
  <PresentationFormat>A4 纸张(210x297 毫米)</PresentationFormat>
  <Paragraphs>261</Paragraphs>
  <Slides>23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Malgun Gothic</vt:lpstr>
      <vt:lpstr>바탕체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  된 사항 적용 필요)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기능(부족한 설명 추거, 신규 또는 추가 기능 중심, 페이지 추가 가능)</vt:lpstr>
      <vt:lpstr>기능(부족한 설명 추거, 신규 또는 추가 기능 중심, 페이지 추가 가능)</vt:lpstr>
      <vt:lpstr>사용자 시나리오(Ui 구성)</vt:lpstr>
      <vt:lpstr>개발과정의 이슈(선택)</vt:lpstr>
      <vt:lpstr>데모(구동 동영상, mp4 동영상 파일을 추가 함)</vt:lpstr>
      <vt:lpstr>데모(구동 동영상, mp4 동영상 파일을 추가 함)</vt:lpstr>
      <vt:lpstr>데모(구동 동영상, mp4 동영상 파일을 추가 함)</vt:lpstr>
      <vt:lpstr>데모(구동 동영상, mp4 동영상 파일을 추가 함)</vt:lpstr>
      <vt:lpstr>기대효과 및 결론</vt:lpstr>
      <vt:lpstr>결과물의 목록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jinchen Yang</cp:lastModifiedBy>
  <cp:revision>65</cp:revision>
  <dcterms:created xsi:type="dcterms:W3CDTF">2020-06-08T19:34:44Z</dcterms:created>
  <dcterms:modified xsi:type="dcterms:W3CDTF">2024-12-15T08:30:16Z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